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sldIdLst>
    <p:sldId id="256" r:id="rId2"/>
    <p:sldId id="259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4D52-7DEB-453A-816B-FC9E4A95A69B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FEC1-6A1E-44FB-A4C6-C08705780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6922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4D52-7DEB-453A-816B-FC9E4A95A69B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FEC1-6A1E-44FB-A4C6-C08705780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237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4D52-7DEB-453A-816B-FC9E4A95A69B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FEC1-6A1E-44FB-A4C6-C08705780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64085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4D52-7DEB-453A-816B-FC9E4A95A69B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FEC1-6A1E-44FB-A4C6-C08705780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529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4D52-7DEB-453A-816B-FC9E4A95A69B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FEC1-6A1E-44FB-A4C6-C08705780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12275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4D52-7DEB-453A-816B-FC9E4A95A69B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FEC1-6A1E-44FB-A4C6-C08705780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02921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4D52-7DEB-453A-816B-FC9E4A95A69B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FEC1-6A1E-44FB-A4C6-C08705780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288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4D52-7DEB-453A-816B-FC9E4A95A69B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FEC1-6A1E-44FB-A4C6-C08705780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91592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4D52-7DEB-453A-816B-FC9E4A95A69B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FEC1-6A1E-44FB-A4C6-C08705780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3302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4D52-7DEB-453A-816B-FC9E4A95A69B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836FEC1-6A1E-44FB-A4C6-C08705780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160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4D52-7DEB-453A-816B-FC9E4A95A69B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FEC1-6A1E-44FB-A4C6-C08705780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3685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4D52-7DEB-453A-816B-FC9E4A95A69B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FEC1-6A1E-44FB-A4C6-C08705780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2322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4D52-7DEB-453A-816B-FC9E4A95A69B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FEC1-6A1E-44FB-A4C6-C08705780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3686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4D52-7DEB-453A-816B-FC9E4A95A69B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FEC1-6A1E-44FB-A4C6-C08705780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862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4D52-7DEB-453A-816B-FC9E4A95A69B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FEC1-6A1E-44FB-A4C6-C08705780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1496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4D52-7DEB-453A-816B-FC9E4A95A69B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FEC1-6A1E-44FB-A4C6-C08705780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7010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4D52-7DEB-453A-816B-FC9E4A95A69B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FEC1-6A1E-44FB-A4C6-C08705780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2706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994D52-7DEB-453A-816B-FC9E4A95A69B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36FEC1-6A1E-44FB-A4C6-C08705780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9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</p:sldLayoutIdLst>
  <p:transition spd="slow">
    <p:wipe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324196"/>
            <a:ext cx="8574622" cy="272657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Пројектна настава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Пројекат „ </a:t>
            </a:r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Опасан отпад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“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Прехрамбено угоститељска школа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Чачак, април/мај 2020.године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r-Cyrl-RS" sz="2400" b="1" dirty="0" smtClean="0">
                <a:solidFill>
                  <a:schemeClr val="accent1">
                    <a:lumMod val="75000"/>
                  </a:schemeClr>
                </a:solidFill>
              </a:rPr>
              <a:t>Наставник Анета Петровић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61" y="3496449"/>
            <a:ext cx="3176269" cy="336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83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Уместо краја:</a:t>
            </a:r>
            <a:endParaRPr lang="en-US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856212"/>
            <a:ext cx="10018713" cy="4918364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>
                <a:solidFill>
                  <a:schemeClr val="accent5">
                    <a:lumMod val="75000"/>
                  </a:schemeClr>
                </a:solidFill>
              </a:rPr>
              <a:t>„Ово искуство и тимски рад веома ће нам помоћи у будућности; бићемо одговорнији,образованији,помоћи ће нам у комуникацији са људима са којима ћемо радити.</a:t>
            </a:r>
          </a:p>
          <a:p>
            <a:r>
              <a:rPr lang="sr-Cyrl-RS" dirty="0" smtClean="0">
                <a:solidFill>
                  <a:schemeClr val="accent5">
                    <a:lumMod val="75000"/>
                  </a:schemeClr>
                </a:solidFill>
              </a:rPr>
              <a:t>Веома ми је драго што сам била део овог пројекта и што сам употпунила своје знање и доживела неко ново искуство.“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91840" cy="258609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364182" y="5162204"/>
            <a:ext cx="40769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ХВАЛА НА ПАЖЊИ!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46305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8066"/>
            <a:ext cx="10018713" cy="889461"/>
          </a:xfrm>
        </p:spPr>
        <p:txBody>
          <a:bodyPr/>
          <a:lstStyle/>
          <a:p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Пројекат „ Опасан отпад“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0768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Предмет</a:t>
            </a:r>
            <a:r>
              <a:rPr lang="ru-RU" dirty="0" smtClean="0"/>
              <a:t>: Прерада и одлагање чврстог отпада</a:t>
            </a:r>
          </a:p>
          <a:p>
            <a:r>
              <a:rPr lang="ru-RU" b="1" dirty="0" smtClean="0"/>
              <a:t>Одељење</a:t>
            </a:r>
            <a:r>
              <a:rPr lang="ru-RU" dirty="0" smtClean="0"/>
              <a:t> III2 – Техничар за заштиту животне средине</a:t>
            </a:r>
          </a:p>
          <a:p>
            <a:r>
              <a:rPr lang="ru-RU" dirty="0" smtClean="0"/>
              <a:t>Чачак, април/мај 2020.године</a:t>
            </a:r>
            <a:endParaRPr lang="en-US" dirty="0" smtClean="0"/>
          </a:p>
          <a:p>
            <a:r>
              <a:rPr lang="ru-RU" b="1" dirty="0"/>
              <a:t>Изабране међупредметне компетенци</a:t>
            </a:r>
            <a:r>
              <a:rPr lang="ru-RU" dirty="0"/>
              <a:t>је </a:t>
            </a:r>
            <a:r>
              <a:rPr lang="ru-RU" dirty="0" smtClean="0"/>
              <a:t>: Компетенција </a:t>
            </a:r>
            <a:r>
              <a:rPr lang="ru-RU" dirty="0"/>
              <a:t>за целоживотно учење, Комуникација, Рад с подацима и информацијама, Дигитална компетенција, Решавање проблема, Сарадња, Одговорно учешће у демократском друштву, Одговоран однос према здрављу, Одговоран однос према </a:t>
            </a:r>
            <a:r>
              <a:rPr lang="ru-RU" dirty="0" smtClean="0"/>
              <a:t>околини</a:t>
            </a:r>
          </a:p>
          <a:p>
            <a:r>
              <a:rPr lang="ru-RU" b="1" dirty="0" smtClean="0"/>
              <a:t>Међупредметна корелација </a:t>
            </a:r>
            <a:r>
              <a:rPr lang="ru-RU" dirty="0" smtClean="0"/>
              <a:t>: Рачунарство и информатика, Хемија, Биологија, Српски језик и књижевност, Извори загађења животне средине.</a:t>
            </a:r>
          </a:p>
          <a:p>
            <a:r>
              <a:rPr lang="ru-RU" b="1" dirty="0" smtClean="0"/>
              <a:t>Очекивани продукти </a:t>
            </a:r>
            <a:r>
              <a:rPr lang="ru-RU" dirty="0" smtClean="0"/>
              <a:t>: ppt, фотографије, панои, интернет страница школе                    ( ученици бирају како ће да представе пројекат).</a:t>
            </a:r>
          </a:p>
          <a:p>
            <a:r>
              <a:rPr lang="ru-RU" b="1" dirty="0" smtClean="0"/>
              <a:t>Дужина трајања пројекта </a:t>
            </a:r>
            <a:r>
              <a:rPr lang="ru-RU" dirty="0" smtClean="0"/>
              <a:t>: 6 недељa</a:t>
            </a:r>
          </a:p>
          <a:p>
            <a:r>
              <a:rPr lang="sr-Latn-RS" b="1" dirty="0" smtClean="0"/>
              <a:t>Online </a:t>
            </a:r>
            <a:r>
              <a:rPr lang="sr-Cyrl-RS" b="1" dirty="0" smtClean="0"/>
              <a:t>настава </a:t>
            </a:r>
            <a:r>
              <a:rPr lang="sr-Cyrl-RS" dirty="0" smtClean="0"/>
              <a:t>: </a:t>
            </a:r>
            <a:r>
              <a:rPr lang="sr-Latn-RS" dirty="0" smtClean="0"/>
              <a:t>Google </a:t>
            </a:r>
            <a:r>
              <a:rPr lang="sr-Cyrl-RS" dirty="0" smtClean="0"/>
              <a:t>учионица 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328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9629"/>
            <a:ext cx="5181600" cy="6027334"/>
          </a:xfrm>
        </p:spPr>
        <p:txBody>
          <a:bodyPr>
            <a:normAutofit/>
          </a:bodyPr>
          <a:lstStyle/>
          <a:p>
            <a:r>
              <a:rPr lang="sr-Cyrl-RS" sz="2800" b="1" dirty="0" smtClean="0">
                <a:solidFill>
                  <a:schemeClr val="accent1">
                    <a:lumMod val="75000"/>
                  </a:schemeClr>
                </a:solidFill>
              </a:rPr>
              <a:t>Циљеви пројекта </a:t>
            </a:r>
          </a:p>
          <a:p>
            <a:endParaRPr lang="sr-Cyrl-RS" dirty="0"/>
          </a:p>
          <a:p>
            <a:pPr marL="0" indent="0">
              <a:buNone/>
            </a:pPr>
            <a:endParaRPr lang="sr-Cyrl-RS" dirty="0" smtClean="0"/>
          </a:p>
          <a:p>
            <a:r>
              <a:rPr lang="sr-Cyrl-RS" dirty="0" smtClean="0"/>
              <a:t>Упознавање са класификацијом, руковањем и третманом опасног отпада.</a:t>
            </a:r>
          </a:p>
          <a:p>
            <a:r>
              <a:rPr lang="sr-Cyrl-RS" dirty="0" smtClean="0"/>
              <a:t>Уочавање значаја правилног третмана опасног отпада на очување животне средине.</a:t>
            </a:r>
          </a:p>
          <a:p>
            <a:r>
              <a:rPr lang="sr-Cyrl-RS" dirty="0" smtClean="0"/>
              <a:t>Афирмисање тимског рада и међусобне сарадње.</a:t>
            </a:r>
          </a:p>
          <a:p>
            <a:r>
              <a:rPr lang="sr-Cyrl-RS" dirty="0" smtClean="0"/>
              <a:t> Развијање одговорног односа према здрављу.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65125"/>
            <a:ext cx="5181600" cy="581183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Исходи пројекта </a:t>
            </a:r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Ученик ће бити у стању да:</a:t>
            </a:r>
          </a:p>
          <a:p>
            <a:r>
              <a:rPr lang="ru-RU" dirty="0" smtClean="0"/>
              <a:t>Примени знања и другима преноси информације у вези са класификацијом, руковањем и третманом опасног отпада.</a:t>
            </a:r>
          </a:p>
          <a:p>
            <a:r>
              <a:rPr lang="ru-RU" dirty="0" smtClean="0"/>
              <a:t>На основу конкретних показатеља уочи значај правилног третмана опасног отпада на очување животне средине. </a:t>
            </a:r>
          </a:p>
          <a:p>
            <a:r>
              <a:rPr lang="ru-RU" dirty="0" smtClean="0"/>
              <a:t>Прикупи, обради и систематизује податке до којих дође током истраживања.</a:t>
            </a:r>
          </a:p>
          <a:p>
            <a:r>
              <a:rPr lang="ru-RU" dirty="0" smtClean="0"/>
              <a:t>Сарађује са партнерима у групи</a:t>
            </a:r>
            <a:r>
              <a:rPr lang="ru-RU" dirty="0"/>
              <a:t>.</a:t>
            </a:r>
            <a:endParaRPr lang="ru-RU" dirty="0" smtClean="0"/>
          </a:p>
          <a:p>
            <a:r>
              <a:rPr lang="ru-RU" dirty="0" smtClean="0"/>
              <a:t>Развија позитиван однос према свом здрављу.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7181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1. Фаза – Планирање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Одабир тема унутар области Опасан отпад</a:t>
            </a:r>
          </a:p>
          <a:p>
            <a:r>
              <a:rPr lang="ru-RU" dirty="0" smtClean="0"/>
              <a:t>1.	група  : ОПАСАН ОТПАД У ДОМАЋИНСТВУ</a:t>
            </a:r>
          </a:p>
          <a:p>
            <a:r>
              <a:rPr lang="ru-RU" dirty="0" smtClean="0"/>
              <a:t>2.	група  : ОПАСАН ИНДУСТРИЈСКИ ОТПАД</a:t>
            </a:r>
          </a:p>
          <a:p>
            <a:r>
              <a:rPr lang="ru-RU" dirty="0" smtClean="0"/>
              <a:t>3.	група  : МЕДИЦИНСКИ ОТПАД</a:t>
            </a:r>
          </a:p>
          <a:p>
            <a:r>
              <a:rPr lang="ru-RU" dirty="0" smtClean="0"/>
              <a:t>4.	група  : РЕЦИКЛАЖА ОПАСНОГ ОТПАДА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b="1" dirty="0" smtClean="0"/>
              <a:t>Подела ученика на групе </a:t>
            </a:r>
          </a:p>
        </p:txBody>
      </p:sp>
    </p:spTree>
    <p:extLst>
      <p:ext uri="{BB962C8B-B14F-4D97-AF65-F5344CB8AC3E}">
        <p14:creationId xmlns:p14="http://schemas.microsoft.com/office/powerpoint/2010/main" val="18486981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Дефинисање циља истраживања и израда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гантограма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3859510"/>
              </p:ext>
            </p:extLst>
          </p:nvPr>
        </p:nvGraphicFramePr>
        <p:xfrm>
          <a:off x="3055620" y="2291048"/>
          <a:ext cx="6080760" cy="3420491"/>
        </p:xfrm>
        <a:graphic>
          <a:graphicData uri="http://schemas.openxmlformats.org/drawingml/2006/table">
            <a:tbl>
              <a:tblPr firstRow="1" firstCol="1" bandRow="1"/>
              <a:tblGrid>
                <a:gridCol w="2026920">
                  <a:extLst>
                    <a:ext uri="{9D8B030D-6E8A-4147-A177-3AD203B41FA5}">
                      <a16:colId xmlns:a16="http://schemas.microsoft.com/office/drawing/2014/main" val="2579705775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2704907278"/>
                    </a:ext>
                  </a:extLst>
                </a:gridCol>
                <a:gridCol w="337820">
                  <a:extLst>
                    <a:ext uri="{9D8B030D-6E8A-4147-A177-3AD203B41FA5}">
                      <a16:colId xmlns:a16="http://schemas.microsoft.com/office/drawing/2014/main" val="2104841372"/>
                    </a:ext>
                  </a:extLst>
                </a:gridCol>
                <a:gridCol w="337820">
                  <a:extLst>
                    <a:ext uri="{9D8B030D-6E8A-4147-A177-3AD203B41FA5}">
                      <a16:colId xmlns:a16="http://schemas.microsoft.com/office/drawing/2014/main" val="548242423"/>
                    </a:ext>
                  </a:extLst>
                </a:gridCol>
                <a:gridCol w="337820">
                  <a:extLst>
                    <a:ext uri="{9D8B030D-6E8A-4147-A177-3AD203B41FA5}">
                      <a16:colId xmlns:a16="http://schemas.microsoft.com/office/drawing/2014/main" val="1816884988"/>
                    </a:ext>
                  </a:extLst>
                </a:gridCol>
                <a:gridCol w="337820">
                  <a:extLst>
                    <a:ext uri="{9D8B030D-6E8A-4147-A177-3AD203B41FA5}">
                      <a16:colId xmlns:a16="http://schemas.microsoft.com/office/drawing/2014/main" val="1922575145"/>
                    </a:ext>
                  </a:extLst>
                </a:gridCol>
                <a:gridCol w="337820">
                  <a:extLst>
                    <a:ext uri="{9D8B030D-6E8A-4147-A177-3AD203B41FA5}">
                      <a16:colId xmlns:a16="http://schemas.microsoft.com/office/drawing/2014/main" val="1774214840"/>
                    </a:ext>
                  </a:extLst>
                </a:gridCol>
                <a:gridCol w="337820">
                  <a:extLst>
                    <a:ext uri="{9D8B030D-6E8A-4147-A177-3AD203B41FA5}">
                      <a16:colId xmlns:a16="http://schemas.microsoft.com/office/drawing/2014/main" val="3311598542"/>
                    </a:ext>
                  </a:extLst>
                </a:gridCol>
              </a:tblGrid>
              <a:tr h="28575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sng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Активност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sng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Носилац активности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sng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Време реализације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sng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Недеље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404810"/>
                  </a:ext>
                </a:extLst>
              </a:tr>
              <a:tr h="285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sng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sng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sng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sng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sng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sng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72202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Подела задужења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Сви чланови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7414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Прикупљање података са интернета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С.М.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87223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Разговор са експертом из Опште болнице у Чачку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Ј.Р.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А.П.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58281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Разговор са експертом из ЈКП“Комуналац“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Ј.М.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М.Ч.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410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Разговор са запосленима у медицинским установама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Сви чланови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70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Израда презентације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Ј.С.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17901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Презентација пројекта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Сви чланови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2891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Евалуација пројекта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Сви чланови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r-Cyrl-RS" sz="120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51014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17084" y="2926080"/>
            <a:ext cx="1695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Пример гантограма за трећу групу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4717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2.Фаза - Реализација пројектних активности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Разговор </a:t>
            </a:r>
            <a:r>
              <a:rPr lang="ru-RU" dirty="0"/>
              <a:t>са експертима из ЈКП“Комуналац“ и Опште болнице у </a:t>
            </a:r>
            <a:r>
              <a:rPr lang="ru-RU" dirty="0" smtClean="0"/>
              <a:t>Чачку</a:t>
            </a:r>
          </a:p>
          <a:p>
            <a:r>
              <a:rPr lang="ru-RU" dirty="0" smtClean="0"/>
              <a:t>Израда  </a:t>
            </a:r>
            <a:r>
              <a:rPr lang="ru-RU" dirty="0"/>
              <a:t>фотографија, анкетирање грађана и прикупљање података са </a:t>
            </a:r>
            <a:r>
              <a:rPr lang="ru-RU" dirty="0" smtClean="0"/>
              <a:t>интернета</a:t>
            </a:r>
            <a:endParaRPr lang="ru-RU" dirty="0"/>
          </a:p>
          <a:p>
            <a:r>
              <a:rPr lang="ru-RU" dirty="0" smtClean="0"/>
              <a:t>Вођење  </a:t>
            </a:r>
            <a:r>
              <a:rPr lang="sr-Cyrl-RS" dirty="0" smtClean="0"/>
              <a:t>сопственог дневника рада</a:t>
            </a:r>
          </a:p>
          <a:p>
            <a:r>
              <a:rPr lang="sr-Cyrl-RS" dirty="0" smtClean="0"/>
              <a:t>Комуникација у оквиру групе и са наставником: </a:t>
            </a:r>
            <a:r>
              <a:rPr lang="sr-Latn-RS" dirty="0" smtClean="0"/>
              <a:t>Instagram, Viber, Google classroom</a:t>
            </a:r>
          </a:p>
          <a:p>
            <a:r>
              <a:rPr lang="sr-Cyrl-RS" dirty="0" smtClean="0"/>
              <a:t>Утврђивање </a:t>
            </a:r>
            <a:r>
              <a:rPr lang="ru-RU" dirty="0" smtClean="0"/>
              <a:t>правила </a:t>
            </a:r>
            <a:r>
              <a:rPr lang="ru-RU" dirty="0"/>
              <a:t>за израду добре </a:t>
            </a:r>
            <a:r>
              <a:rPr lang="ru-RU" dirty="0" smtClean="0"/>
              <a:t>презентације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8" y="61653"/>
            <a:ext cx="1505064" cy="237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501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6502"/>
            <a:ext cx="10018713" cy="1271847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3.фаза - Презентовање ( промовисање) пројекта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37855" y="5536276"/>
            <a:ext cx="9692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/>
              <a:t>Све презентације се могу видети на следећем линку :</a:t>
            </a:r>
          </a:p>
          <a:p>
            <a:pPr algn="ctr"/>
            <a:r>
              <a:rPr lang="en-US" sz="2400" b="1" dirty="0"/>
              <a:t>https://usvetunauke.wordpress.com/2020/05/27/projekat-opasan-otpad</a:t>
            </a:r>
            <a:r>
              <a:rPr lang="en-US" dirty="0"/>
              <a:t>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878" y="1250184"/>
            <a:ext cx="2299621" cy="1961066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582" y="1188635"/>
            <a:ext cx="4900705" cy="312420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2395"/>
            <a:ext cx="3329635" cy="19839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" y="3216921"/>
            <a:ext cx="3329116" cy="23581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273" y="3394499"/>
            <a:ext cx="2846300" cy="189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005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"/>
            <a:ext cx="10018713" cy="78139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4.фаза - Евалуација и рефлексија о пројекту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490" y="3495483"/>
            <a:ext cx="4278284" cy="32878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892" y="1596043"/>
            <a:ext cx="2874066" cy="24392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347" y="1596043"/>
            <a:ext cx="3871152" cy="19872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9011" y="4871258"/>
            <a:ext cx="2901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Извештај о свом раду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7447" y="5818909"/>
            <a:ext cx="358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Евалуација и самоевалуација </a:t>
            </a:r>
          </a:p>
          <a:p>
            <a:r>
              <a:rPr lang="sr-Cyrl-RS" b="1" dirty="0"/>
              <a:t>а</a:t>
            </a:r>
            <a:r>
              <a:rPr lang="sr-Cyrl-RS" b="1" dirty="0" smtClean="0"/>
              <a:t>нгажовања на пројекту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052560" y="4580313"/>
            <a:ext cx="279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Оцена презентације </a:t>
            </a:r>
            <a:endParaRPr lang="en-US" b="1" dirty="0"/>
          </a:p>
        </p:txBody>
      </p:sp>
      <p:sp>
        <p:nvSpPr>
          <p:cNvPr id="14" name="Up Arrow 13"/>
          <p:cNvSpPr/>
          <p:nvPr/>
        </p:nvSpPr>
        <p:spPr>
          <a:xfrm>
            <a:off x="1579418" y="4442932"/>
            <a:ext cx="274320" cy="4283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557847" y="6001789"/>
            <a:ext cx="517643" cy="307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9942022" y="4035314"/>
            <a:ext cx="340822" cy="54499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14" y="1104569"/>
            <a:ext cx="3487479" cy="31242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187" y="4871258"/>
            <a:ext cx="1537313" cy="192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02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33004"/>
            <a:ext cx="10018713" cy="1612669"/>
          </a:xfrm>
        </p:spPr>
        <p:txBody>
          <a:bodyPr>
            <a:normAutofit/>
          </a:bodyPr>
          <a:lstStyle/>
          <a:p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Шта смо научили и да ли нам се свидело?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877" y="2078177"/>
            <a:ext cx="5944872" cy="4228617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033" y="1413162"/>
            <a:ext cx="1204706" cy="2610198"/>
          </a:xfr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57" y="1241813"/>
            <a:ext cx="4948094" cy="506498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44090" y="6195259"/>
            <a:ext cx="515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Питања и проценат тачности одговора ученика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42376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182</TotalTime>
  <Words>483</Words>
  <Application>Microsoft Office PowerPoint</Application>
  <PresentationFormat>Widescreen</PresentationFormat>
  <Paragraphs>138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Corbel</vt:lpstr>
      <vt:lpstr>Times New Roman</vt:lpstr>
      <vt:lpstr>Parallax</vt:lpstr>
      <vt:lpstr>Пројектна настава Пројекат „ Опасан отпад “ </vt:lpstr>
      <vt:lpstr>Пројекат „ Опасан отпад“</vt:lpstr>
      <vt:lpstr>PowerPoint Presentation</vt:lpstr>
      <vt:lpstr>1. Фаза – Планирање </vt:lpstr>
      <vt:lpstr>Дефинисање циља истраживања и израда гантограма</vt:lpstr>
      <vt:lpstr>2.Фаза - Реализација пројектних активности</vt:lpstr>
      <vt:lpstr>3.фаза - Презентовање ( промовисање) пројекта</vt:lpstr>
      <vt:lpstr>4.фаза - Евалуација и рефлексија о пројекту</vt:lpstr>
      <vt:lpstr>Шта смо научили и да ли нам се свидело?</vt:lpstr>
      <vt:lpstr> Уместо краја: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Пројектна настава Пројекат „ Опасан отпад “</dc:title>
  <dc:creator>Petrovic</dc:creator>
  <cp:lastModifiedBy>Petrovic</cp:lastModifiedBy>
  <cp:revision>39</cp:revision>
  <dcterms:created xsi:type="dcterms:W3CDTF">2020-05-26T12:49:35Z</dcterms:created>
  <dcterms:modified xsi:type="dcterms:W3CDTF">2020-05-29T07:41:42Z</dcterms:modified>
</cp:coreProperties>
</file>